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2"/>
  </p:notesMasterIdLst>
  <p:handoutMasterIdLst>
    <p:handoutMasterId r:id="rId23"/>
  </p:handoutMasterIdLst>
  <p:sldIdLst>
    <p:sldId id="278" r:id="rId6"/>
    <p:sldId id="288" r:id="rId7"/>
    <p:sldId id="289" r:id="rId8"/>
    <p:sldId id="279" r:id="rId9"/>
    <p:sldId id="267" r:id="rId10"/>
    <p:sldId id="280" r:id="rId11"/>
    <p:sldId id="281" r:id="rId12"/>
    <p:sldId id="282" r:id="rId13"/>
    <p:sldId id="269" r:id="rId14"/>
    <p:sldId id="286" r:id="rId15"/>
    <p:sldId id="270" r:id="rId16"/>
    <p:sldId id="287" r:id="rId17"/>
    <p:sldId id="283" r:id="rId18"/>
    <p:sldId id="284" r:id="rId19"/>
    <p:sldId id="285" r:id="rId20"/>
    <p:sldId id="27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878740-8B24-E015-19E6-4C2DC5D6CC7C}" name="Bhushan, Nitin" initials="BN" userId="S::bhushan.n@buas.nl::b70ad1ac-80f8-452d-97e3-49086ae6897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4392A-6D61-43D4-921C-8CB7CAB945D6}" v="84" dt="2022-04-11T13:32:12.271"/>
    <p1510:client id="{59D04F7D-A4A5-C657-2562-2E11B3F566DC}" v="11" dt="2022-04-12T07:54:41.124"/>
    <p1510:client id="{E8EC80BD-0E08-938B-485A-A7086767F285}" v="2" dt="2022-04-12T07:55:32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12-4-2022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12-4-2022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12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12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12 april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434AF9-78F2-4755-B418-D09088C142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Full name, student number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B66153-C61E-44C8-8305-D5C7F49A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F530-179C-4CA7-9B1B-07CAAAA5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82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81F2D-DE97-47C2-A56D-7A82C03B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0C843-83F3-44F6-B2BF-4C86F8C4C7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Who is the User? 			Problem(s) &amp; Solution(s)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644E-B604-4F11-8853-5835E035B9A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78A87-94D9-4FC7-B5A4-926B6D8AC06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711152-3D38-40EC-A90C-1343F4BD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 dirty="0">
                <a:latin typeface="Open Sans Semibold"/>
                <a:ea typeface="Open Sans Semibold"/>
                <a:cs typeface="Open Sans Semibold"/>
              </a:rPr>
              <a:t>Human Centered 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31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Some information about your application...</a:t>
            </a:r>
          </a:p>
          <a:p>
            <a:pPr lvl="1"/>
            <a:r>
              <a:rPr lang="en-NL" dirty="0"/>
              <a:t>Design</a:t>
            </a: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Prototype: [name]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789773-A748-E244-9C5B-924BD3B393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NL" dirty="0"/>
              <a:t>Images? Extra stuff?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48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95529-2CC2-4F0C-9D9F-5E9ABF0F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EE2F-E1B1-4F1D-9D7B-08FB41ADA3A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Interactive demo:</a:t>
            </a:r>
          </a:p>
          <a:p>
            <a:pPr lvl="1"/>
            <a:r>
              <a:rPr lang="en-NL" dirty="0"/>
              <a:t>QR-code, Link, stakeholders will use your device?</a:t>
            </a:r>
          </a:p>
          <a:p>
            <a:r>
              <a:rPr lang="en-NL" dirty="0"/>
              <a:t>Video of you giving a demo?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C7DA65-B5F8-48C8-B62D-E75733D6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 dirty="0">
                <a:latin typeface="Open Sans Semibold"/>
                <a:ea typeface="Open Sans Semibold"/>
                <a:cs typeface="Open Sans Semibold"/>
              </a:rPr>
              <a:t>Wireframe Prototype 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5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8B8F3-2042-42C2-BA48-1F19BA2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2EE1-DFC7-4BCB-92AE-75F079B45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One achievement...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CE14-8BDF-4797-A46D-B63797588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 will do, but up to a minute if you feel like it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59981-7A90-4D34-8EFF-67C2411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Block Reflection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6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8B8F3-2042-42C2-BA48-1F19BA2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2EE1-DFC7-4BCB-92AE-75F079B45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One challenge...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CE14-8BDF-4797-A46D-B63797588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 will do, but up to a minute if you feel like it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59981-7A90-4D34-8EFF-67C2411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Block Reflection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07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8B8F3-2042-42C2-BA48-1F19BA2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2EE1-DFC7-4BCB-92AE-75F079B45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One import lesson...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CE14-8BDF-4797-A46D-B63797588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 will do, but up to a minute if you feel like it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59981-7A90-4D34-8EFF-67C2411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Block Reflection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31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Q&amp;A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Thank you!</a:t>
            </a:r>
          </a:p>
          <a:p>
            <a:endParaRPr lang="en-NL" dirty="0"/>
          </a:p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4F8D7-EA87-42CB-BD4C-7F5F0906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5577-EE20-454F-9E4B-BDAEF8CCBB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11144922" cy="4514815"/>
          </a:xfrm>
        </p:spPr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 sz="2000" dirty="0">
                <a:latin typeface="+mn-lt"/>
                <a:ea typeface="+mn-lt"/>
                <a:cs typeface="+mn-lt"/>
              </a:rPr>
              <a:t>The presentation is </a:t>
            </a:r>
            <a:r>
              <a:rPr lang="en-US" sz="2000" b="1" dirty="0">
                <a:latin typeface="+mn-lt"/>
                <a:ea typeface="+mn-lt"/>
                <a:cs typeface="+mn-lt"/>
              </a:rPr>
              <a:t>formative</a:t>
            </a:r>
            <a:r>
              <a:rPr lang="en-US" sz="2000" dirty="0">
                <a:latin typeface="+mn-lt"/>
                <a:ea typeface="+mn-lt"/>
                <a:cs typeface="+mn-lt"/>
              </a:rPr>
              <a:t> (= no assessment) for </a:t>
            </a:r>
            <a:r>
              <a:rPr lang="en-US" sz="2000" b="1" dirty="0">
                <a:latin typeface="+mn-lt"/>
                <a:ea typeface="+mn-lt"/>
                <a:cs typeface="+mn-lt"/>
              </a:rPr>
              <a:t>all ILO’s</a:t>
            </a:r>
            <a:endParaRPr lang="en-US" sz="2000" dirty="0">
              <a:latin typeface="+mn-lt"/>
              <a:ea typeface="+mn-lt"/>
              <a:cs typeface="+mn-lt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Keep your presentation </a:t>
            </a:r>
            <a:r>
              <a:rPr lang="en-US" sz="2000" b="1" dirty="0">
                <a:ea typeface="+mn-lt"/>
                <a:cs typeface="+mn-lt"/>
              </a:rPr>
              <a:t>brief and high-level</a:t>
            </a:r>
            <a:r>
              <a:rPr lang="en-US" sz="2000" dirty="0">
                <a:ea typeface="+mn-lt"/>
                <a:cs typeface="+mn-lt"/>
              </a:rPr>
              <a:t> for all sections other than Prototype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Tip: See it a viability study/developer’s journey for the prototype, it helps to create a story (and remember how we should tell story with our data?); helps even if you prototype and algorithms don’t quite match</a:t>
            </a:r>
          </a:p>
          <a:p>
            <a:pPr lvl="1"/>
            <a:r>
              <a:rPr lang="en-NL" sz="2000" b="1" dirty="0"/>
              <a:t>Go more </a:t>
            </a:r>
            <a:r>
              <a:rPr lang="en-NL" sz="2000" b="1" dirty="0" err="1"/>
              <a:t>into</a:t>
            </a:r>
            <a:r>
              <a:rPr lang="en-NL" sz="2000" b="1" dirty="0"/>
              <a:t> detail </a:t>
            </a:r>
            <a:r>
              <a:rPr lang="en-NL" sz="2000" b="1" dirty="0" err="1"/>
              <a:t>for</a:t>
            </a:r>
            <a:r>
              <a:rPr lang="en-NL" sz="2000" b="1" dirty="0"/>
              <a:t> HCAI, </a:t>
            </a:r>
            <a:r>
              <a:rPr lang="en-NL" sz="2000" dirty="0" err="1"/>
              <a:t>use</a:t>
            </a:r>
            <a:r>
              <a:rPr lang="en-NL" sz="2000" dirty="0"/>
              <a:t> </a:t>
            </a:r>
            <a:r>
              <a:rPr lang="en-NL" sz="2000" dirty="0" err="1"/>
              <a:t>the</a:t>
            </a:r>
            <a:r>
              <a:rPr lang="en-NL" sz="2000" dirty="0"/>
              <a:t> assessment rubric as a ‘</a:t>
            </a:r>
            <a:r>
              <a:rPr lang="en-NL" sz="2000" dirty="0" err="1"/>
              <a:t>tickbox</a:t>
            </a:r>
            <a:r>
              <a:rPr lang="en-NL" sz="2000" dirty="0"/>
              <a:t>’ </a:t>
            </a:r>
            <a:r>
              <a:rPr lang="en-NL" sz="2000" dirty="0" err="1"/>
              <a:t>to</a:t>
            </a:r>
            <a:r>
              <a:rPr lang="en-NL" sz="2000" dirty="0"/>
              <a:t> </a:t>
            </a:r>
            <a:r>
              <a:rPr lang="en-NL" sz="2000" dirty="0" err="1"/>
              <a:t>creating</a:t>
            </a:r>
            <a:r>
              <a:rPr lang="en-NL" sz="2000" dirty="0"/>
              <a:t> </a:t>
            </a:r>
            <a:r>
              <a:rPr lang="en-NL" sz="2000" dirty="0" err="1"/>
              <a:t>the</a:t>
            </a:r>
            <a:r>
              <a:rPr lang="en-NL" sz="2000" dirty="0"/>
              <a:t> “Prototype” section:</a:t>
            </a:r>
            <a:endParaRPr lang="nl-NL">
              <a:cs typeface="Calibri"/>
            </a:endParaRPr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198755" indent="-198755"/>
            <a:endParaRPr lang="en-NL" sz="2000" dirty="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NL" sz="2000">
                <a:latin typeface="Open Sans"/>
                <a:ea typeface="Open Sans"/>
                <a:cs typeface="Open Sans"/>
              </a:rPr>
              <a:t>Detailed descriptions or </a:t>
            </a:r>
            <a:r>
              <a:rPr lang="en-NL" sz="2000" b="1" dirty="0">
                <a:latin typeface="Open Sans"/>
                <a:ea typeface="Open Sans"/>
                <a:cs typeface="Open Sans"/>
              </a:rPr>
              <a:t>supplementary material </a:t>
            </a:r>
            <a:r>
              <a:rPr lang="en-NL" sz="2000" dirty="0">
                <a:latin typeface="Open Sans"/>
                <a:ea typeface="Open Sans"/>
                <a:cs typeface="Open Sans"/>
              </a:rPr>
              <a:t>you (might) want to show but can’t put in? Add it at the end of the presentation: for </a:t>
            </a:r>
            <a:r>
              <a:rPr lang="en-NL" sz="2000" b="1" dirty="0">
                <a:latin typeface="Open Sans"/>
                <a:ea typeface="Open Sans"/>
                <a:cs typeface="Open Sans"/>
              </a:rPr>
              <a:t>after</a:t>
            </a:r>
            <a:r>
              <a:rPr lang="en-NL" sz="2000" dirty="0">
                <a:latin typeface="Open Sans"/>
                <a:ea typeface="Open Sans"/>
                <a:cs typeface="Open Sans"/>
              </a:rPr>
              <a:t> or during the </a:t>
            </a:r>
            <a:r>
              <a:rPr lang="en-NL" sz="2000" b="1" dirty="0">
                <a:latin typeface="Open Sans"/>
                <a:ea typeface="Open Sans"/>
                <a:cs typeface="Open Sans"/>
              </a:rPr>
              <a:t>Q&amp;A</a:t>
            </a:r>
            <a:endParaRPr lang="en-NL" sz="2000" b="1">
              <a:latin typeface="Open Sans"/>
              <a:ea typeface="Open Sans"/>
              <a:cs typeface="Open Sans"/>
            </a:endParaRPr>
          </a:p>
          <a:p>
            <a:pPr marL="198755" indent="-198755" algn="ctr"/>
            <a:r>
              <a:rPr lang="en-NL" sz="2800" b="1" u="sng" dirty="0">
                <a:highlight>
                  <a:srgbClr val="FFFF00"/>
                </a:highlight>
              </a:rPr>
              <a:t>Delete this slide before presenting</a:t>
            </a:r>
            <a:endParaRPr lang="en-GB" sz="2800" b="1" u="sng" dirty="0">
              <a:highlight>
                <a:srgbClr val="FFFF00"/>
              </a:highlight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45BDD4-F2EA-4636-9C32-6B7C0FC4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Guide of use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FAE5-EBB1-4FC3-939C-6AAD3282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05" y="3614117"/>
            <a:ext cx="10951074" cy="17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0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4F8D7-EA87-42CB-BD4C-7F5F0906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5577-EE20-454F-9E4B-BDAEF8CCBB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6334317" cy="4514815"/>
          </a:xfrm>
        </p:spPr>
        <p:txBody>
          <a:bodyPr/>
          <a:lstStyle/>
          <a:p>
            <a:r>
              <a:rPr lang="en-NL" sz="2000" dirty="0"/>
              <a:t>You have the creative freedom to use any other </a:t>
            </a:r>
            <a:r>
              <a:rPr lang="en-NL" sz="2000" dirty="0" err="1"/>
              <a:t>powerpoint</a:t>
            </a:r>
            <a:r>
              <a:rPr lang="en-NL" sz="2000" dirty="0"/>
              <a:t> presentation style or formatting but stick with the structure and presentation contents</a:t>
            </a:r>
          </a:p>
          <a:p>
            <a:r>
              <a:rPr lang="en-NL" sz="2000" dirty="0"/>
              <a:t>But feel free to use this one, makes your life easy:</a:t>
            </a:r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0" indent="0">
              <a:buNone/>
            </a:pPr>
            <a:endParaRPr lang="en-NL" sz="2000" b="1" u="sng" dirty="0"/>
          </a:p>
          <a:p>
            <a:r>
              <a:rPr lang="en-NL" sz="2800" b="1" u="sng" dirty="0">
                <a:highlight>
                  <a:srgbClr val="FFFF00"/>
                </a:highlight>
              </a:rPr>
              <a:t>Delete this slide before presenting</a:t>
            </a:r>
            <a:endParaRPr lang="en-GB" sz="2800" b="1" u="sng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45BDD4-F2EA-4636-9C32-6B7C0FC4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Guide of use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61D37-2593-41C3-A3F1-2B50E6F9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047" y="826367"/>
            <a:ext cx="4051930" cy="52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8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C358F-ABD0-46EB-9D41-0B97F697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98511-D291-4F89-9F5B-758C8FD005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4914441" cy="4154984"/>
          </a:xfrm>
        </p:spPr>
        <p:txBody>
          <a:bodyPr/>
          <a:lstStyle/>
          <a:p>
            <a:r>
              <a:rPr lang="en-NL" dirty="0"/>
              <a:t>Data Exploration</a:t>
            </a:r>
          </a:p>
          <a:p>
            <a:r>
              <a:rPr lang="en-NL" dirty="0"/>
              <a:t>Baseline Algorithms Design</a:t>
            </a:r>
          </a:p>
          <a:p>
            <a:r>
              <a:rPr lang="en-NL" dirty="0"/>
              <a:t>Baseline Algorithms Improvement</a:t>
            </a:r>
          </a:p>
          <a:p>
            <a:r>
              <a:rPr lang="en-NL" dirty="0"/>
              <a:t>SOTA Comparison</a:t>
            </a:r>
          </a:p>
          <a:p>
            <a:r>
              <a:rPr lang="en-NL" dirty="0"/>
              <a:t>XAI</a:t>
            </a:r>
          </a:p>
          <a:p>
            <a:r>
              <a:rPr lang="en-NL" dirty="0"/>
              <a:t>Prototype</a:t>
            </a:r>
          </a:p>
          <a:p>
            <a:r>
              <a:rPr lang="en-NL" dirty="0"/>
              <a:t>Block Reflection</a:t>
            </a:r>
          </a:p>
          <a:p>
            <a:r>
              <a:rPr lang="en-NL" dirty="0"/>
              <a:t>Q&amp;A</a:t>
            </a:r>
          </a:p>
          <a:p>
            <a:endParaRPr lang="en-NL" dirty="0"/>
          </a:p>
          <a:p>
            <a:endParaRPr lang="en-NL" dirty="0"/>
          </a:p>
          <a:p>
            <a:r>
              <a:rPr lang="en-NL" sz="2800" b="1" u="sng" dirty="0">
                <a:highlight>
                  <a:srgbClr val="FFFF00"/>
                </a:highlight>
              </a:rPr>
              <a:t>Delete this slide before presenting</a:t>
            </a:r>
            <a:endParaRPr lang="en-GB" sz="2800" b="1" u="sng" dirty="0">
              <a:highlight>
                <a:srgbClr val="FFFF00"/>
              </a:highlight>
            </a:endParaRPr>
          </a:p>
          <a:p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820F3-D17B-41B5-9732-FC17B364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Table of Contents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79F55-6EE4-48FB-9606-DA4B6194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83" y="3034293"/>
            <a:ext cx="6138382" cy="21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9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Describe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your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 dataset, sample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size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, classes etc.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[Briefly walk us through what you did]</a:t>
            </a:r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DataSet</a:t>
            </a:r>
            <a:endParaRPr lang="nl-NL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A2017-654A-493A-A25A-52C38C5C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C2C3E-A4AA-43B6-AF42-BCAF3810CB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Open Sans SemiBold"/>
                <a:ea typeface="Open Sans SemiBold"/>
                <a:cs typeface="Open Sans SemiBold"/>
              </a:rPr>
              <a:t>Describe your NN model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D2D76-0BAF-4D51-B242-45694943EBC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[Briefly walk us through what you did]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58C8B-A816-4CBA-81FA-0DD06946A02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01B846-E37F-46C5-BF8D-7010116A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 dirty="0">
                <a:latin typeface="Open Sans Semibold"/>
                <a:ea typeface="Open Sans Semibold"/>
                <a:cs typeface="Open Sans Semibold"/>
              </a:rPr>
              <a:t>Baseline AI Algorithm Design</a:t>
            </a:r>
            <a:endParaRPr lang="en-GB" dirty="0"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8889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94709-9B0B-4209-8B76-AF60E46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E44B9-D98E-4330-863F-E414FE08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Open Sans SemiBold"/>
                <a:ea typeface="Open Sans SemiBold"/>
                <a:cs typeface="Open Sans SemiBold"/>
              </a:rPr>
              <a:t>What steps did you try to improve your model? Did it work?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E3231-8A27-44CF-8B59-4F2BC8AA0D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[Briefly walk us through what you did]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E08961-38A5-4BB9-8C15-6ADDA119B17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B14440-F6C0-4448-90EA-810FBA87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Baseline AI Algorithm Improvement</a:t>
            </a:r>
            <a:endParaRPr lang="en-GB"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6596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AEFC4-0FFE-472A-B485-508A4F8E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D3811D-3BAB-4B77-B1DA-8B3DB0E4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Transfer Learning (if applicable)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E37B65-ECCB-5875-1DDB-CECCEBC7760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760167F-33BA-BB38-96DA-F133664CCA1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8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nl-NL" dirty="0">
                <a:latin typeface="Open Sans SemiBold"/>
                <a:ea typeface="Open Sans SemiBold"/>
                <a:cs typeface="Open Sans SemiBold"/>
              </a:rPr>
              <a:t>Focus on bias,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fairness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,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and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explainability</a:t>
            </a:r>
            <a:endParaRPr lang="nl-NL" dirty="0" err="1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Briefly walk us through what you did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 dirty="0" err="1">
                <a:latin typeface="Open Sans Semibold"/>
                <a:ea typeface="Open Sans Semibold"/>
                <a:cs typeface="Open Sans Semibold"/>
              </a:rPr>
              <a:t>Responsible</a:t>
            </a:r>
            <a:r>
              <a:rPr lang="en-NL" dirty="0">
                <a:latin typeface="Open Sans Semibold"/>
                <a:ea typeface="Open Sans Semibold"/>
                <a:cs typeface="Open Sans Semibold"/>
              </a:rPr>
              <a:t> &amp; </a:t>
            </a:r>
            <a:r>
              <a:rPr lang="en-NL" dirty="0" err="1">
                <a:latin typeface="Open Sans Semibold"/>
                <a:ea typeface="Open Sans Semibold"/>
                <a:cs typeface="Open Sans Semibold"/>
              </a:rPr>
              <a:t>Explainable</a:t>
            </a:r>
            <a:r>
              <a:rPr lang="en-NL">
                <a:latin typeface="Open Sans Semibold"/>
                <a:ea typeface="Open Sans Semibold"/>
                <a:cs typeface="Open Sans Semibold"/>
              </a:rPr>
              <a:t> AI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436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PowerPoint Presentation</vt:lpstr>
      <vt:lpstr>Guide of use</vt:lpstr>
      <vt:lpstr>Guide of use</vt:lpstr>
      <vt:lpstr>Table of Contents</vt:lpstr>
      <vt:lpstr>DataSet</vt:lpstr>
      <vt:lpstr>Baseline AI Algorithm Design</vt:lpstr>
      <vt:lpstr>Baseline AI Algorithm Improvement</vt:lpstr>
      <vt:lpstr>Transfer Learning (if applicable)</vt:lpstr>
      <vt:lpstr>Responsible &amp; Explainable AI</vt:lpstr>
      <vt:lpstr>Human Centered AI</vt:lpstr>
      <vt:lpstr>Prototype: [name]</vt:lpstr>
      <vt:lpstr>Wireframe Prototype Demonstration</vt:lpstr>
      <vt:lpstr>Block Reflection</vt:lpstr>
      <vt:lpstr>Block Reflection</vt:lpstr>
      <vt:lpstr>Block Reflection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48</cp:revision>
  <dcterms:created xsi:type="dcterms:W3CDTF">2022-04-11T11:48:03Z</dcterms:created>
  <dcterms:modified xsi:type="dcterms:W3CDTF">2022-04-12T07:56:28Z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